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sldIdLst>
    <p:sldId id="256" r:id="rId2"/>
    <p:sldId id="277" r:id="rId3"/>
    <p:sldId id="259" r:id="rId4"/>
    <p:sldId id="258" r:id="rId5"/>
    <p:sldId id="271" r:id="rId6"/>
    <p:sldId id="260" r:id="rId7"/>
    <p:sldId id="261" r:id="rId8"/>
    <p:sldId id="262" r:id="rId9"/>
    <p:sldId id="263" r:id="rId10"/>
    <p:sldId id="264" r:id="rId11"/>
    <p:sldId id="278" r:id="rId12"/>
    <p:sldId id="279" r:id="rId13"/>
    <p:sldId id="281" r:id="rId14"/>
    <p:sldId id="280" r:id="rId15"/>
    <p:sldId id="265" r:id="rId16"/>
    <p:sldId id="266" r:id="rId17"/>
    <p:sldId id="267" r:id="rId18"/>
    <p:sldId id="268" r:id="rId19"/>
    <p:sldId id="269" r:id="rId20"/>
    <p:sldId id="270" r:id="rId21"/>
    <p:sldId id="272" r:id="rId22"/>
    <p:sldId id="273" r:id="rId23"/>
    <p:sldId id="274" r:id="rId24"/>
    <p:sldId id="275" r:id="rId25"/>
    <p:sldId id="276"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1" clrIdx="0">
    <p:extLst>
      <p:ext uri="{19B8F6BF-5375-455C-9EA6-DF929625EA0E}">
        <p15:presenceInfo xmlns:p15="http://schemas.microsoft.com/office/powerpoint/2012/main" userId="330b65fcf3bc03b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394" autoAdjust="0"/>
  </p:normalViewPr>
  <p:slideViewPr>
    <p:cSldViewPr snapToGrid="0">
      <p:cViewPr varScale="1">
        <p:scale>
          <a:sx n="85" d="100"/>
          <a:sy n="85" d="100"/>
        </p:scale>
        <p:origin x="5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4-04T19:22:15.538" idx="1">
    <p:pos x="10" y="10"/>
    <p:text/>
    <p:extLst>
      <p:ext uri="{C676402C-5697-4E1C-873F-D02D1690AC5C}">
        <p15:threadingInfo xmlns:p15="http://schemas.microsoft.com/office/powerpoint/2012/main" timeZoneBias="-330"/>
      </p:ext>
    </p:extLst>
  </p:cm>
</p:cmLst>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FAEB5E-0F59-4554-A86C-DF5EB148A9FC}" type="datetimeFigureOut">
              <a:rPr lang="en-IN" smtClean="0"/>
              <a:t>08-04-2020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C37C42-A219-4312-9DD1-9FDDD85C6499}" type="slidenum">
              <a:rPr lang="en-IN" smtClean="0"/>
              <a:t>‹#›</a:t>
            </a:fld>
            <a:endParaRPr lang="en-IN"/>
          </a:p>
        </p:txBody>
      </p:sp>
    </p:spTree>
    <p:extLst>
      <p:ext uri="{BB962C8B-B14F-4D97-AF65-F5344CB8AC3E}">
        <p14:creationId xmlns:p14="http://schemas.microsoft.com/office/powerpoint/2010/main" val="561379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40C37C42-A219-4312-9DD1-9FDDD85C6499}" type="slidenum">
              <a:rPr lang="en-IN" smtClean="0"/>
              <a:t>1</a:t>
            </a:fld>
            <a:endParaRPr lang="en-IN"/>
          </a:p>
        </p:txBody>
      </p:sp>
    </p:spTree>
    <p:extLst>
      <p:ext uri="{BB962C8B-B14F-4D97-AF65-F5344CB8AC3E}">
        <p14:creationId xmlns:p14="http://schemas.microsoft.com/office/powerpoint/2010/main" val="1999956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40C37C42-A219-4312-9DD1-9FDDD85C6499}" type="slidenum">
              <a:rPr lang="en-IN" smtClean="0"/>
              <a:t>12</a:t>
            </a:fld>
            <a:endParaRPr lang="en-IN"/>
          </a:p>
        </p:txBody>
      </p:sp>
    </p:spTree>
    <p:extLst>
      <p:ext uri="{BB962C8B-B14F-4D97-AF65-F5344CB8AC3E}">
        <p14:creationId xmlns:p14="http://schemas.microsoft.com/office/powerpoint/2010/main" val="2140838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4/8/2020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4/8/2020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4/8/2020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4/8/2020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4/8/2020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4/8/2020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4/8/2020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4/8/2020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www.sciencedirect.com/topics/computer-science/recommender-systems"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881224" y="1984075"/>
            <a:ext cx="6832120" cy="1200329"/>
          </a:xfrm>
          <a:prstGeom prst="rect">
            <a:avLst/>
          </a:prstGeom>
          <a:noFill/>
        </p:spPr>
        <p:txBody>
          <a:bodyPr wrap="square" rtlCol="0">
            <a:spAutoFit/>
          </a:bodyPr>
          <a:lstStyle/>
          <a:p>
            <a:r>
              <a:rPr lang="en-US" sz="3600" dirty="0" smtClean="0"/>
              <a:t>A Personalized Nutrient-Based Meal Recommender System</a:t>
            </a:r>
            <a:endParaRPr lang="en-IN" sz="3600" dirty="0"/>
          </a:p>
        </p:txBody>
      </p:sp>
      <p:sp>
        <p:nvSpPr>
          <p:cNvPr id="5" name="TextBox 4"/>
          <p:cNvSpPr txBox="1"/>
          <p:nvPr/>
        </p:nvSpPr>
        <p:spPr>
          <a:xfrm>
            <a:off x="1475118" y="1319840"/>
            <a:ext cx="36576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smtClean="0"/>
              <a:t>Project Title :</a:t>
            </a:r>
            <a:endParaRPr lang="en-IN" sz="2800" dirty="0"/>
          </a:p>
        </p:txBody>
      </p:sp>
    </p:spTree>
    <p:extLst>
      <p:ext uri="{BB962C8B-B14F-4D97-AF65-F5344CB8AC3E}">
        <p14:creationId xmlns:p14="http://schemas.microsoft.com/office/powerpoint/2010/main" val="39424673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54015" y="517586"/>
            <a:ext cx="10826151" cy="5909310"/>
          </a:xfrm>
          <a:prstGeom prst="rect">
            <a:avLst/>
          </a:prstGeom>
          <a:noFill/>
        </p:spPr>
        <p:txBody>
          <a:bodyPr wrap="square" rtlCol="0">
            <a:spAutoFit/>
          </a:bodyPr>
          <a:lstStyle/>
          <a:p>
            <a:r>
              <a:rPr lang="en-US" dirty="0" smtClean="0"/>
              <a:t>1.Load </a:t>
            </a:r>
            <a:r>
              <a:rPr lang="en-US" dirty="0"/>
              <a:t>the </a:t>
            </a:r>
            <a:r>
              <a:rPr lang="en-US" dirty="0" smtClean="0"/>
              <a:t>data</a:t>
            </a:r>
          </a:p>
          <a:p>
            <a:endParaRPr lang="en-US" dirty="0"/>
          </a:p>
          <a:p>
            <a:r>
              <a:rPr lang="en-US" dirty="0" smtClean="0"/>
              <a:t>2.Initialize </a:t>
            </a:r>
            <a:r>
              <a:rPr lang="en-US" dirty="0"/>
              <a:t>K to your chosen number of </a:t>
            </a:r>
            <a:r>
              <a:rPr lang="en-US" dirty="0" smtClean="0"/>
              <a:t>neighbors</a:t>
            </a:r>
          </a:p>
          <a:p>
            <a:endParaRPr lang="en-US" dirty="0"/>
          </a:p>
          <a:p>
            <a:r>
              <a:rPr lang="en-US" dirty="0"/>
              <a:t>3. For each example in the </a:t>
            </a:r>
            <a:r>
              <a:rPr lang="en-US" dirty="0" smtClean="0"/>
              <a:t>data</a:t>
            </a:r>
          </a:p>
          <a:p>
            <a:endParaRPr lang="en-US" dirty="0"/>
          </a:p>
          <a:p>
            <a:r>
              <a:rPr lang="en-US" dirty="0"/>
              <a:t>4</a:t>
            </a:r>
            <a:r>
              <a:rPr lang="en-US" dirty="0" smtClean="0"/>
              <a:t>. </a:t>
            </a:r>
            <a:r>
              <a:rPr lang="en-US" dirty="0"/>
              <a:t>Calculate the distance between the query example and the current example from the data</a:t>
            </a:r>
            <a:r>
              <a:rPr lang="en-US" dirty="0" smtClean="0"/>
              <a:t>.</a:t>
            </a:r>
          </a:p>
          <a:p>
            <a:endParaRPr lang="en-US" dirty="0"/>
          </a:p>
          <a:p>
            <a:r>
              <a:rPr lang="en-US" dirty="0"/>
              <a:t>5</a:t>
            </a:r>
            <a:r>
              <a:rPr lang="en-US" dirty="0" smtClean="0"/>
              <a:t>. </a:t>
            </a:r>
            <a:r>
              <a:rPr lang="en-US" dirty="0"/>
              <a:t>Add the distance and the index of the example to an ordered </a:t>
            </a:r>
            <a:r>
              <a:rPr lang="en-US" dirty="0" smtClean="0"/>
              <a:t>collection</a:t>
            </a:r>
          </a:p>
          <a:p>
            <a:endParaRPr lang="en-US" dirty="0"/>
          </a:p>
          <a:p>
            <a:r>
              <a:rPr lang="en-US" dirty="0"/>
              <a:t>6</a:t>
            </a:r>
            <a:r>
              <a:rPr lang="en-US" dirty="0" smtClean="0"/>
              <a:t>. </a:t>
            </a:r>
            <a:r>
              <a:rPr lang="en-US" dirty="0"/>
              <a:t>Sort the ordered collection of distances and indices from smallest to largest (in ascending order) by the </a:t>
            </a:r>
            <a:r>
              <a:rPr lang="en-US" dirty="0" smtClean="0"/>
              <a:t>distances</a:t>
            </a:r>
          </a:p>
          <a:p>
            <a:endParaRPr lang="en-US" dirty="0"/>
          </a:p>
          <a:p>
            <a:r>
              <a:rPr lang="en-US" dirty="0"/>
              <a:t>6</a:t>
            </a:r>
            <a:r>
              <a:rPr lang="en-US" dirty="0" smtClean="0"/>
              <a:t>. </a:t>
            </a:r>
            <a:r>
              <a:rPr lang="en-US" dirty="0"/>
              <a:t>Pick the first K entries from the sorted </a:t>
            </a:r>
            <a:r>
              <a:rPr lang="en-US" dirty="0" smtClean="0"/>
              <a:t>collection</a:t>
            </a:r>
          </a:p>
          <a:p>
            <a:endParaRPr lang="en-US" dirty="0"/>
          </a:p>
          <a:p>
            <a:r>
              <a:rPr lang="en-US" dirty="0"/>
              <a:t>7</a:t>
            </a:r>
            <a:r>
              <a:rPr lang="en-US" dirty="0" smtClean="0"/>
              <a:t>. </a:t>
            </a:r>
            <a:r>
              <a:rPr lang="en-US" dirty="0"/>
              <a:t>Get the labels of the selected K </a:t>
            </a:r>
            <a:r>
              <a:rPr lang="en-US" dirty="0" smtClean="0"/>
              <a:t>entries</a:t>
            </a:r>
          </a:p>
          <a:p>
            <a:endParaRPr lang="en-US" dirty="0"/>
          </a:p>
          <a:p>
            <a:r>
              <a:rPr lang="en-US" dirty="0"/>
              <a:t>8</a:t>
            </a:r>
            <a:r>
              <a:rPr lang="en-US" dirty="0" smtClean="0"/>
              <a:t>. </a:t>
            </a:r>
            <a:r>
              <a:rPr lang="en-US" dirty="0"/>
              <a:t>If regression, return the mean of the K </a:t>
            </a:r>
            <a:r>
              <a:rPr lang="en-US" dirty="0" smtClean="0"/>
              <a:t>labels</a:t>
            </a:r>
          </a:p>
          <a:p>
            <a:endParaRPr lang="en-US" dirty="0"/>
          </a:p>
          <a:p>
            <a:r>
              <a:rPr lang="en-US" dirty="0"/>
              <a:t>9</a:t>
            </a:r>
            <a:r>
              <a:rPr lang="en-US" dirty="0" smtClean="0"/>
              <a:t>. </a:t>
            </a:r>
            <a:r>
              <a:rPr lang="en-US" dirty="0"/>
              <a:t>If classification, return the mode of the K labels</a:t>
            </a:r>
          </a:p>
          <a:p>
            <a:endParaRPr lang="en-IN" dirty="0"/>
          </a:p>
        </p:txBody>
      </p:sp>
      <p:sp>
        <p:nvSpPr>
          <p:cNvPr id="3" name="TextBox 2"/>
          <p:cNvSpPr txBox="1"/>
          <p:nvPr/>
        </p:nvSpPr>
        <p:spPr>
          <a:xfrm>
            <a:off x="4572001" y="77638"/>
            <a:ext cx="3666226" cy="584775"/>
          </a:xfrm>
          <a:prstGeom prst="rect">
            <a:avLst/>
          </a:prstGeom>
          <a:noFill/>
        </p:spPr>
        <p:txBody>
          <a:bodyPr wrap="square" rtlCol="0">
            <a:spAutoFit/>
          </a:bodyPr>
          <a:lstStyle/>
          <a:p>
            <a:r>
              <a:rPr lang="en-US" sz="3200" dirty="0" smtClean="0"/>
              <a:t>The Algorithm</a:t>
            </a:r>
            <a:endParaRPr lang="en-IN" sz="3200" dirty="0"/>
          </a:p>
        </p:txBody>
      </p:sp>
    </p:spTree>
    <p:extLst>
      <p:ext uri="{BB962C8B-B14F-4D97-AF65-F5344CB8AC3E}">
        <p14:creationId xmlns:p14="http://schemas.microsoft.com/office/powerpoint/2010/main" val="24736457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7214" y="181155"/>
            <a:ext cx="6642340" cy="584775"/>
          </a:xfrm>
          <a:prstGeom prst="rect">
            <a:avLst/>
          </a:prstGeom>
          <a:noFill/>
        </p:spPr>
        <p:txBody>
          <a:bodyPr wrap="square" rtlCol="0">
            <a:spAutoFit/>
          </a:bodyPr>
          <a:lstStyle/>
          <a:p>
            <a:pPr marL="342900" indent="-342900">
              <a:buFont typeface="Arial" panose="020B0604020202020204" pitchFamily="34" charset="0"/>
              <a:buChar char="•"/>
            </a:pPr>
            <a:r>
              <a:rPr lang="en-US" sz="3200" b="1" dirty="0" smtClean="0"/>
              <a:t>Block Diagram</a:t>
            </a:r>
            <a:endParaRPr lang="en-IN" sz="3200" b="1" dirty="0"/>
          </a:p>
        </p:txBody>
      </p:sp>
      <p:pic>
        <p:nvPicPr>
          <p:cNvPr id="3" name="image4.jpeg"/>
          <p:cNvPicPr/>
          <p:nvPr/>
        </p:nvPicPr>
        <p:blipFill>
          <a:blip r:embed="rId2" cstate="print"/>
          <a:stretch>
            <a:fillRect/>
          </a:stretch>
        </p:blipFill>
        <p:spPr>
          <a:xfrm>
            <a:off x="1042508" y="1018218"/>
            <a:ext cx="10399059" cy="5199529"/>
          </a:xfrm>
          <a:prstGeom prst="rect">
            <a:avLst/>
          </a:prstGeom>
        </p:spPr>
      </p:pic>
      <p:sp>
        <p:nvSpPr>
          <p:cNvPr id="5" name="TextBox 4"/>
          <p:cNvSpPr txBox="1"/>
          <p:nvPr/>
        </p:nvSpPr>
        <p:spPr>
          <a:xfrm>
            <a:off x="1131997" y="3411504"/>
            <a:ext cx="1868129" cy="923330"/>
          </a:xfrm>
          <a:prstGeom prst="rect">
            <a:avLst/>
          </a:prstGeom>
          <a:solidFill>
            <a:schemeClr val="accent6">
              <a:lumMod val="75000"/>
            </a:schemeClr>
          </a:solidFill>
        </p:spPr>
        <p:txBody>
          <a:bodyPr wrap="square" rtlCol="0">
            <a:spAutoFit/>
          </a:bodyPr>
          <a:lstStyle/>
          <a:p>
            <a:r>
              <a:rPr lang="en-US" b="1" dirty="0" smtClean="0"/>
              <a:t>Meal Recommendations</a:t>
            </a:r>
            <a:endParaRPr lang="en-IN" b="1" dirty="0"/>
          </a:p>
        </p:txBody>
      </p:sp>
      <p:sp>
        <p:nvSpPr>
          <p:cNvPr id="9" name="TextBox 8"/>
          <p:cNvSpPr txBox="1"/>
          <p:nvPr/>
        </p:nvSpPr>
        <p:spPr>
          <a:xfrm>
            <a:off x="3923071" y="1700981"/>
            <a:ext cx="1415845" cy="646331"/>
          </a:xfrm>
          <a:prstGeom prst="rect">
            <a:avLst/>
          </a:prstGeom>
          <a:solidFill>
            <a:schemeClr val="accent6">
              <a:lumMod val="75000"/>
            </a:schemeClr>
          </a:solidFill>
        </p:spPr>
        <p:txBody>
          <a:bodyPr wrap="square" rtlCol="0">
            <a:spAutoFit/>
          </a:bodyPr>
          <a:lstStyle/>
          <a:p>
            <a:r>
              <a:rPr lang="en-US" b="1" dirty="0" smtClean="0"/>
              <a:t>Collect data</a:t>
            </a:r>
            <a:endParaRPr lang="en-IN" b="1" dirty="0"/>
          </a:p>
        </p:txBody>
      </p:sp>
      <p:sp>
        <p:nvSpPr>
          <p:cNvPr id="10" name="TextBox 9"/>
          <p:cNvSpPr txBox="1"/>
          <p:nvPr/>
        </p:nvSpPr>
        <p:spPr>
          <a:xfrm>
            <a:off x="8504903" y="5053781"/>
            <a:ext cx="2104104" cy="923330"/>
          </a:xfrm>
          <a:prstGeom prst="rect">
            <a:avLst/>
          </a:prstGeom>
          <a:solidFill>
            <a:schemeClr val="accent6">
              <a:lumMod val="75000"/>
            </a:schemeClr>
          </a:solidFill>
        </p:spPr>
        <p:txBody>
          <a:bodyPr wrap="square" rtlCol="0">
            <a:spAutoFit/>
          </a:bodyPr>
          <a:lstStyle/>
          <a:p>
            <a:r>
              <a:rPr lang="en-US" b="1" dirty="0" smtClean="0"/>
              <a:t>Similar users </a:t>
            </a:r>
          </a:p>
          <a:p>
            <a:r>
              <a:rPr lang="en-US" b="1" dirty="0" smtClean="0"/>
              <a:t>User-User (collaborative)</a:t>
            </a:r>
            <a:endParaRPr lang="en-IN" b="1" dirty="0"/>
          </a:p>
        </p:txBody>
      </p:sp>
      <p:sp>
        <p:nvSpPr>
          <p:cNvPr id="11" name="TextBox 10"/>
          <p:cNvSpPr txBox="1"/>
          <p:nvPr/>
        </p:nvSpPr>
        <p:spPr>
          <a:xfrm>
            <a:off x="5653549" y="5122607"/>
            <a:ext cx="1828800" cy="923330"/>
          </a:xfrm>
          <a:prstGeom prst="rect">
            <a:avLst/>
          </a:prstGeom>
          <a:solidFill>
            <a:schemeClr val="accent6">
              <a:lumMod val="75000"/>
            </a:schemeClr>
          </a:solidFill>
        </p:spPr>
        <p:txBody>
          <a:bodyPr wrap="square" rtlCol="0">
            <a:spAutoFit/>
          </a:bodyPr>
          <a:lstStyle/>
          <a:p>
            <a:r>
              <a:rPr lang="en-US" b="1" dirty="0" smtClean="0"/>
              <a:t>Item-Item </a:t>
            </a:r>
          </a:p>
          <a:p>
            <a:r>
              <a:rPr lang="en-US" b="1" dirty="0" smtClean="0"/>
              <a:t>(collaborative)</a:t>
            </a:r>
            <a:endParaRPr lang="en-IN" b="1" dirty="0"/>
          </a:p>
        </p:txBody>
      </p:sp>
      <p:sp>
        <p:nvSpPr>
          <p:cNvPr id="12" name="TextBox 11"/>
          <p:cNvSpPr txBox="1"/>
          <p:nvPr/>
        </p:nvSpPr>
        <p:spPr>
          <a:xfrm>
            <a:off x="4807974" y="3195970"/>
            <a:ext cx="1897626" cy="1200329"/>
          </a:xfrm>
          <a:prstGeom prst="rect">
            <a:avLst/>
          </a:prstGeom>
          <a:solidFill>
            <a:schemeClr val="accent6">
              <a:lumMod val="75000"/>
            </a:schemeClr>
          </a:solidFill>
        </p:spPr>
        <p:txBody>
          <a:bodyPr wrap="square" rtlCol="0">
            <a:spAutoFit/>
          </a:bodyPr>
          <a:lstStyle/>
          <a:p>
            <a:r>
              <a:rPr lang="en-US" dirty="0" smtClean="0"/>
              <a:t>Initial Recommendation – Content based</a:t>
            </a:r>
            <a:endParaRPr lang="en-IN" dirty="0"/>
          </a:p>
        </p:txBody>
      </p:sp>
      <p:sp>
        <p:nvSpPr>
          <p:cNvPr id="13" name="TextBox 12"/>
          <p:cNvSpPr txBox="1"/>
          <p:nvPr/>
        </p:nvSpPr>
        <p:spPr>
          <a:xfrm>
            <a:off x="2419303" y="5192280"/>
            <a:ext cx="1936387" cy="646331"/>
          </a:xfrm>
          <a:prstGeom prst="rect">
            <a:avLst/>
          </a:prstGeom>
          <a:solidFill>
            <a:schemeClr val="accent6">
              <a:lumMod val="75000"/>
            </a:schemeClr>
          </a:solidFill>
        </p:spPr>
        <p:txBody>
          <a:bodyPr wrap="square" rtlCol="0">
            <a:spAutoFit/>
          </a:bodyPr>
          <a:lstStyle/>
          <a:p>
            <a:r>
              <a:rPr lang="en-US" b="1" dirty="0" smtClean="0"/>
              <a:t>Data Mining algorithms</a:t>
            </a:r>
            <a:endParaRPr lang="en-IN" b="1" dirty="0"/>
          </a:p>
        </p:txBody>
      </p:sp>
      <p:cxnSp>
        <p:nvCxnSpPr>
          <p:cNvPr id="15" name="Straight Arrow Connector 14"/>
          <p:cNvCxnSpPr/>
          <p:nvPr/>
        </p:nvCxnSpPr>
        <p:spPr>
          <a:xfrm flipH="1">
            <a:off x="6784258" y="2664542"/>
            <a:ext cx="1170039" cy="95344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8" name="Straight Arrow Connector 17"/>
          <p:cNvCxnSpPr/>
          <p:nvPr/>
        </p:nvCxnSpPr>
        <p:spPr>
          <a:xfrm flipH="1">
            <a:off x="4031226" y="3942735"/>
            <a:ext cx="776748" cy="86523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34279717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7109012" cy="707886"/>
          </a:xfrm>
          <a:prstGeom prst="rect">
            <a:avLst/>
          </a:prstGeom>
          <a:noFill/>
        </p:spPr>
        <p:txBody>
          <a:bodyPr wrap="square" rtlCol="0">
            <a:spAutoFit/>
          </a:bodyPr>
          <a:lstStyle/>
          <a:p>
            <a:r>
              <a:rPr lang="en-IN" sz="4000" b="1" dirty="0"/>
              <a:t>Entity–relationship model</a:t>
            </a:r>
            <a:endParaRPr lang="en-IN" sz="4000" b="1"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212" y="977151"/>
            <a:ext cx="10641106" cy="5571565"/>
          </a:xfrm>
          <a:prstGeom prst="rect">
            <a:avLst/>
          </a:prstGeom>
        </p:spPr>
      </p:pic>
    </p:spTree>
    <p:extLst>
      <p:ext uri="{BB962C8B-B14F-4D97-AF65-F5344CB8AC3E}">
        <p14:creationId xmlns:p14="http://schemas.microsoft.com/office/powerpoint/2010/main" val="31763342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53035" y="564776"/>
            <a:ext cx="6427694" cy="769441"/>
          </a:xfrm>
          <a:prstGeom prst="rect">
            <a:avLst/>
          </a:prstGeom>
          <a:noFill/>
        </p:spPr>
        <p:txBody>
          <a:bodyPr wrap="square" rtlCol="0">
            <a:spAutoFit/>
          </a:bodyPr>
          <a:lstStyle/>
          <a:p>
            <a:r>
              <a:rPr lang="en-US" sz="4400" b="1" dirty="0" smtClean="0"/>
              <a:t>Technology used</a:t>
            </a:r>
            <a:endParaRPr lang="en-IN" sz="4400" b="1" dirty="0"/>
          </a:p>
        </p:txBody>
      </p:sp>
      <p:sp>
        <p:nvSpPr>
          <p:cNvPr id="3" name="TextBox 2"/>
          <p:cNvSpPr txBox="1"/>
          <p:nvPr/>
        </p:nvSpPr>
        <p:spPr>
          <a:xfrm>
            <a:off x="860612" y="1837765"/>
            <a:ext cx="5710517" cy="2308324"/>
          </a:xfrm>
          <a:prstGeom prst="rect">
            <a:avLst/>
          </a:prstGeom>
          <a:noFill/>
        </p:spPr>
        <p:txBody>
          <a:bodyPr wrap="square" rtlCol="0">
            <a:spAutoFit/>
          </a:bodyPr>
          <a:lstStyle/>
          <a:p>
            <a:pPr marL="285750" indent="-285750">
              <a:buFont typeface="Arial" panose="020B0604020202020204" pitchFamily="34" charset="0"/>
              <a:buChar char="•"/>
            </a:pPr>
            <a:r>
              <a:rPr lang="en-US" dirty="0" smtClean="0"/>
              <a:t>Python and it’s libraries</a:t>
            </a:r>
          </a:p>
          <a:p>
            <a:pPr marL="742950" lvl="1" indent="-285750">
              <a:buFont typeface="Arial" panose="020B0604020202020204" pitchFamily="34" charset="0"/>
              <a:buChar char="•"/>
            </a:pPr>
            <a:r>
              <a:rPr lang="en-US" dirty="0" smtClean="0"/>
              <a:t>Pandas</a:t>
            </a:r>
          </a:p>
          <a:p>
            <a:pPr marL="742950" lvl="1" indent="-285750">
              <a:buFont typeface="Arial" panose="020B0604020202020204" pitchFamily="34" charset="0"/>
              <a:buChar char="•"/>
            </a:pPr>
            <a:r>
              <a:rPr lang="en-US" dirty="0" smtClean="0"/>
              <a:t>Numpy</a:t>
            </a:r>
          </a:p>
          <a:p>
            <a:pPr marL="742950" lvl="1" indent="-285750">
              <a:buFont typeface="Arial" panose="020B0604020202020204" pitchFamily="34" charset="0"/>
              <a:buChar char="•"/>
            </a:pPr>
            <a:r>
              <a:rPr lang="en-US" dirty="0" err="1" smtClean="0"/>
              <a:t>Matplotlib</a:t>
            </a:r>
            <a:endParaRPr lang="en-US" dirty="0" smtClean="0"/>
          </a:p>
          <a:p>
            <a:pPr marL="742950" lvl="1" indent="-285750">
              <a:buFont typeface="Arial" panose="020B0604020202020204" pitchFamily="34" charset="0"/>
              <a:buChar char="•"/>
            </a:pPr>
            <a:r>
              <a:rPr lang="en-US" dirty="0" smtClean="0"/>
              <a:t>Seaborn</a:t>
            </a:r>
          </a:p>
          <a:p>
            <a:pPr marL="742950" lvl="1" indent="-285750">
              <a:buFont typeface="Arial" panose="020B0604020202020204" pitchFamily="34" charset="0"/>
              <a:buChar char="•"/>
            </a:pPr>
            <a:r>
              <a:rPr lang="en-US" dirty="0" err="1" smtClean="0"/>
              <a:t>Sklearn</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Django framework </a:t>
            </a:r>
            <a:endParaRPr lang="en-IN" dirty="0"/>
          </a:p>
        </p:txBody>
      </p:sp>
    </p:spTree>
    <p:extLst>
      <p:ext uri="{BB962C8B-B14F-4D97-AF65-F5344CB8AC3E}">
        <p14:creationId xmlns:p14="http://schemas.microsoft.com/office/powerpoint/2010/main" val="12577209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3376" y="106687"/>
            <a:ext cx="2122697" cy="584775"/>
          </a:xfrm>
          <a:prstGeom prst="rect">
            <a:avLst/>
          </a:prstGeom>
        </p:spPr>
        <p:txBody>
          <a:bodyPr wrap="none">
            <a:spAutoFit/>
          </a:bodyPr>
          <a:lstStyle/>
          <a:p>
            <a:r>
              <a:rPr lang="en-US" sz="3200" b="1" dirty="0"/>
              <a:t>Database</a:t>
            </a:r>
            <a:endParaRPr lang="en-IN" sz="3200"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6058" y="726142"/>
            <a:ext cx="10024533" cy="5638800"/>
          </a:xfrm>
          <a:prstGeom prst="rect">
            <a:avLst/>
          </a:prstGeom>
        </p:spPr>
      </p:pic>
    </p:spTree>
    <p:extLst>
      <p:ext uri="{BB962C8B-B14F-4D97-AF65-F5344CB8AC3E}">
        <p14:creationId xmlns:p14="http://schemas.microsoft.com/office/powerpoint/2010/main" val="90545070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84094" y="94891"/>
            <a:ext cx="7935287" cy="769441"/>
          </a:xfrm>
          <a:prstGeom prst="rect">
            <a:avLst/>
          </a:prstGeom>
          <a:noFill/>
        </p:spPr>
        <p:txBody>
          <a:bodyPr wrap="square" rtlCol="0">
            <a:spAutoFit/>
          </a:bodyPr>
          <a:lstStyle/>
          <a:p>
            <a:pPr marL="571500" indent="-571500">
              <a:buFont typeface="Arial" panose="020B0604020202020204" pitchFamily="34" charset="0"/>
              <a:buChar char="•"/>
            </a:pPr>
            <a:r>
              <a:rPr lang="en-US" sz="4400" dirty="0" smtClean="0"/>
              <a:t>Implementation</a:t>
            </a:r>
            <a:endParaRPr lang="en-IN" sz="4400" dirty="0"/>
          </a:p>
        </p:txBody>
      </p:sp>
      <p:sp>
        <p:nvSpPr>
          <p:cNvPr id="3" name="TextBox 2"/>
          <p:cNvSpPr txBox="1"/>
          <p:nvPr/>
        </p:nvSpPr>
        <p:spPr>
          <a:xfrm>
            <a:off x="879894" y="1388853"/>
            <a:ext cx="4494363" cy="1200329"/>
          </a:xfrm>
          <a:prstGeom prst="rect">
            <a:avLst/>
          </a:prstGeom>
          <a:noFill/>
        </p:spPr>
        <p:txBody>
          <a:bodyPr wrap="square" rtlCol="0">
            <a:spAutoFit/>
          </a:bodyPr>
          <a:lstStyle/>
          <a:p>
            <a:r>
              <a:rPr lang="en-US" sz="3600" b="1" dirty="0" smtClean="0"/>
              <a:t>1. Data Collection  (Web Scraping)</a:t>
            </a:r>
            <a:endParaRPr lang="en-IN" sz="3600" b="1" dirty="0"/>
          </a:p>
        </p:txBody>
      </p:sp>
      <p:pic>
        <p:nvPicPr>
          <p:cNvPr id="4" name="Picture 3" descr="C:\Users\user\Desktop\Untitled.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74257" y="2048916"/>
            <a:ext cx="5937143" cy="4312920"/>
          </a:xfrm>
          <a:prstGeom prst="rect">
            <a:avLst/>
          </a:prstGeom>
          <a:noFill/>
          <a:ln>
            <a:noFill/>
          </a:ln>
        </p:spPr>
      </p:pic>
      <p:sp>
        <p:nvSpPr>
          <p:cNvPr id="5" name="TextBox 4"/>
          <p:cNvSpPr txBox="1"/>
          <p:nvPr/>
        </p:nvSpPr>
        <p:spPr>
          <a:xfrm>
            <a:off x="879894" y="2777706"/>
            <a:ext cx="3338423" cy="646331"/>
          </a:xfrm>
          <a:prstGeom prst="rect">
            <a:avLst/>
          </a:prstGeom>
          <a:noFill/>
        </p:spPr>
        <p:txBody>
          <a:bodyPr wrap="square" rtlCol="0">
            <a:spAutoFit/>
          </a:bodyPr>
          <a:lstStyle/>
          <a:p>
            <a:r>
              <a:rPr lang="en-US" dirty="0" smtClean="0"/>
              <a:t>The Data was collected by scraping various sites</a:t>
            </a:r>
            <a:endParaRPr lang="en-IN" dirty="0"/>
          </a:p>
        </p:txBody>
      </p:sp>
    </p:spTree>
    <p:extLst>
      <p:ext uri="{BB962C8B-B14F-4D97-AF65-F5344CB8AC3E}">
        <p14:creationId xmlns:p14="http://schemas.microsoft.com/office/powerpoint/2010/main" val="65017232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7033" y="362310"/>
            <a:ext cx="4235570" cy="1446550"/>
          </a:xfrm>
          <a:prstGeom prst="rect">
            <a:avLst/>
          </a:prstGeom>
          <a:noFill/>
        </p:spPr>
        <p:txBody>
          <a:bodyPr wrap="square" rtlCol="0">
            <a:spAutoFit/>
          </a:bodyPr>
          <a:lstStyle/>
          <a:p>
            <a:r>
              <a:rPr lang="en-US" sz="4400" b="1" dirty="0" smtClean="0"/>
              <a:t>2. Dataset Processing</a:t>
            </a:r>
            <a:endParaRPr lang="en-IN" sz="4400" b="1" dirty="0"/>
          </a:p>
        </p:txBody>
      </p:sp>
      <p:sp>
        <p:nvSpPr>
          <p:cNvPr id="3" name="TextBox 2"/>
          <p:cNvSpPr txBox="1"/>
          <p:nvPr/>
        </p:nvSpPr>
        <p:spPr>
          <a:xfrm>
            <a:off x="129396" y="1946881"/>
            <a:ext cx="4675517" cy="2123658"/>
          </a:xfrm>
          <a:prstGeom prst="rect">
            <a:avLst/>
          </a:prstGeom>
          <a:noFill/>
        </p:spPr>
        <p:txBody>
          <a:bodyPr wrap="square" rtlCol="0">
            <a:spAutoFit/>
          </a:bodyPr>
          <a:lstStyle/>
          <a:p>
            <a:pPr marL="342900" indent="-342900">
              <a:buAutoNum type="arabicPeriod"/>
            </a:pPr>
            <a:r>
              <a:rPr lang="en-US" sz="3200" dirty="0" smtClean="0"/>
              <a:t>Adding Attributes </a:t>
            </a:r>
          </a:p>
          <a:p>
            <a:pPr marL="342900" indent="-342900">
              <a:buAutoNum type="arabicPeriod"/>
            </a:pPr>
            <a:r>
              <a:rPr lang="en-US" sz="3200" dirty="0" smtClean="0"/>
              <a:t>Noise Removal</a:t>
            </a:r>
          </a:p>
          <a:p>
            <a:pPr marL="342900" indent="-342900">
              <a:buAutoNum type="arabicPeriod"/>
            </a:pPr>
            <a:r>
              <a:rPr lang="en-US" sz="3200" dirty="0" smtClean="0"/>
              <a:t>Missing values</a:t>
            </a:r>
          </a:p>
          <a:p>
            <a:endParaRPr lang="en-US" dirty="0" smtClean="0"/>
          </a:p>
          <a:p>
            <a:pPr marL="342900" indent="-342900">
              <a:buAutoNum type="arabicPeriod"/>
            </a:pP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2603" y="500331"/>
            <a:ext cx="7473351" cy="5719313"/>
          </a:xfrm>
          <a:prstGeom prst="rect">
            <a:avLst/>
          </a:prstGeom>
        </p:spPr>
      </p:pic>
    </p:spTree>
    <p:extLst>
      <p:ext uri="{BB962C8B-B14F-4D97-AF65-F5344CB8AC3E}">
        <p14:creationId xmlns:p14="http://schemas.microsoft.com/office/powerpoint/2010/main" val="236505471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user\Documents\python\python\Chatbot\nutrient.png"/>
          <p:cNvPicPr/>
          <p:nvPr/>
        </p:nvPicPr>
        <p:blipFill>
          <a:blip r:embed="rId2">
            <a:extLst>
              <a:ext uri="{28A0092B-C50C-407E-A947-70E740481C1C}">
                <a14:useLocalDpi xmlns:a14="http://schemas.microsoft.com/office/drawing/2010/main" val="0"/>
              </a:ext>
            </a:extLst>
          </a:blip>
          <a:srcRect/>
          <a:stretch>
            <a:fillRect/>
          </a:stretch>
        </p:blipFill>
        <p:spPr bwMode="auto">
          <a:xfrm>
            <a:off x="6029862" y="91895"/>
            <a:ext cx="6052329" cy="2654300"/>
          </a:xfrm>
          <a:prstGeom prst="rect">
            <a:avLst/>
          </a:prstGeom>
          <a:noFill/>
          <a:ln>
            <a:noFill/>
          </a:ln>
        </p:spPr>
      </p:pic>
      <p:pic>
        <p:nvPicPr>
          <p:cNvPr id="3" name="Picture 2" descr="C:\Users\user\Documents\python\python\Chatbot\disease.png"/>
          <p:cNvPicPr/>
          <p:nvPr/>
        </p:nvPicPr>
        <p:blipFill>
          <a:blip r:embed="rId3">
            <a:extLst>
              <a:ext uri="{28A0092B-C50C-407E-A947-70E740481C1C}">
                <a14:useLocalDpi xmlns:a14="http://schemas.microsoft.com/office/drawing/2010/main" val="0"/>
              </a:ext>
            </a:extLst>
          </a:blip>
          <a:srcRect/>
          <a:stretch>
            <a:fillRect/>
          </a:stretch>
        </p:blipFill>
        <p:spPr bwMode="auto">
          <a:xfrm>
            <a:off x="49421" y="3198627"/>
            <a:ext cx="5980441" cy="2697480"/>
          </a:xfrm>
          <a:prstGeom prst="rect">
            <a:avLst/>
          </a:prstGeom>
          <a:noFill/>
          <a:ln>
            <a:noFill/>
          </a:ln>
        </p:spPr>
      </p:pic>
      <p:pic>
        <p:nvPicPr>
          <p:cNvPr id="4" name="Picture 3" descr="C:\Users\user\Documents\python\python\Chatbot\diet.png"/>
          <p:cNvPicPr/>
          <p:nvPr/>
        </p:nvPicPr>
        <p:blipFill>
          <a:blip r:embed="rId4">
            <a:extLst>
              <a:ext uri="{28A0092B-C50C-407E-A947-70E740481C1C}">
                <a14:useLocalDpi xmlns:a14="http://schemas.microsoft.com/office/drawing/2010/main" val="0"/>
              </a:ext>
            </a:extLst>
          </a:blip>
          <a:srcRect/>
          <a:stretch>
            <a:fillRect/>
          </a:stretch>
        </p:blipFill>
        <p:spPr bwMode="auto">
          <a:xfrm>
            <a:off x="6104083" y="3198627"/>
            <a:ext cx="5978108" cy="2738120"/>
          </a:xfrm>
          <a:prstGeom prst="rect">
            <a:avLst/>
          </a:prstGeom>
          <a:noFill/>
          <a:ln>
            <a:noFill/>
          </a:ln>
        </p:spPr>
      </p:pic>
      <p:sp>
        <p:nvSpPr>
          <p:cNvPr id="5" name="TextBox 4"/>
          <p:cNvSpPr txBox="1"/>
          <p:nvPr/>
        </p:nvSpPr>
        <p:spPr>
          <a:xfrm>
            <a:off x="379562" y="543464"/>
            <a:ext cx="5132717" cy="2308324"/>
          </a:xfrm>
          <a:prstGeom prst="rect">
            <a:avLst/>
          </a:prstGeom>
          <a:noFill/>
        </p:spPr>
        <p:txBody>
          <a:bodyPr wrap="square" rtlCol="0">
            <a:spAutoFit/>
          </a:bodyPr>
          <a:lstStyle/>
          <a:p>
            <a:r>
              <a:rPr lang="en-US" dirty="0" smtClean="0"/>
              <a:t>Final Dataset with columns:</a:t>
            </a:r>
          </a:p>
          <a:p>
            <a:endParaRPr lang="en-US" dirty="0"/>
          </a:p>
          <a:p>
            <a:r>
              <a:rPr lang="en-US" dirty="0" smtClean="0"/>
              <a:t>Nutrient</a:t>
            </a:r>
          </a:p>
          <a:p>
            <a:r>
              <a:rPr lang="en-US" dirty="0" smtClean="0"/>
              <a:t>Diet</a:t>
            </a:r>
          </a:p>
          <a:p>
            <a:r>
              <a:rPr lang="en-US" dirty="0" smtClean="0"/>
              <a:t>Disease</a:t>
            </a:r>
          </a:p>
          <a:p>
            <a:r>
              <a:rPr lang="en-US" dirty="0" smtClean="0"/>
              <a:t>Description (Ingredients)</a:t>
            </a:r>
          </a:p>
          <a:p>
            <a:r>
              <a:rPr lang="en-US" dirty="0" smtClean="0"/>
              <a:t>Price (random for use)</a:t>
            </a:r>
          </a:p>
          <a:p>
            <a:r>
              <a:rPr lang="en-US" dirty="0" smtClean="0"/>
              <a:t> </a:t>
            </a:r>
            <a:endParaRPr lang="en-IN" dirty="0"/>
          </a:p>
        </p:txBody>
      </p:sp>
      <p:sp>
        <p:nvSpPr>
          <p:cNvPr id="6" name="TextBox 5"/>
          <p:cNvSpPr txBox="1"/>
          <p:nvPr/>
        </p:nvSpPr>
        <p:spPr>
          <a:xfrm>
            <a:off x="7151298" y="2851788"/>
            <a:ext cx="3381555" cy="369332"/>
          </a:xfrm>
          <a:prstGeom prst="rect">
            <a:avLst/>
          </a:prstGeom>
          <a:noFill/>
        </p:spPr>
        <p:txBody>
          <a:bodyPr wrap="square" rtlCol="0">
            <a:spAutoFit/>
          </a:bodyPr>
          <a:lstStyle/>
          <a:p>
            <a:r>
              <a:rPr lang="en-US" dirty="0" smtClean="0"/>
              <a:t>Nutrient</a:t>
            </a:r>
            <a:endParaRPr lang="en-IN" dirty="0"/>
          </a:p>
        </p:txBody>
      </p:sp>
      <p:sp>
        <p:nvSpPr>
          <p:cNvPr id="7" name="TextBox 6"/>
          <p:cNvSpPr txBox="1"/>
          <p:nvPr/>
        </p:nvSpPr>
        <p:spPr>
          <a:xfrm>
            <a:off x="7686136" y="6288657"/>
            <a:ext cx="2907102" cy="369332"/>
          </a:xfrm>
          <a:prstGeom prst="rect">
            <a:avLst/>
          </a:prstGeom>
          <a:noFill/>
        </p:spPr>
        <p:txBody>
          <a:bodyPr wrap="square" rtlCol="0">
            <a:spAutoFit/>
          </a:bodyPr>
          <a:lstStyle/>
          <a:p>
            <a:r>
              <a:rPr lang="en-US" dirty="0" smtClean="0"/>
              <a:t>Diet</a:t>
            </a:r>
            <a:endParaRPr lang="en-IN" dirty="0"/>
          </a:p>
        </p:txBody>
      </p:sp>
      <p:sp>
        <p:nvSpPr>
          <p:cNvPr id="8" name="TextBox 7"/>
          <p:cNvSpPr txBox="1"/>
          <p:nvPr/>
        </p:nvSpPr>
        <p:spPr>
          <a:xfrm>
            <a:off x="1466491" y="6288657"/>
            <a:ext cx="2130724" cy="369332"/>
          </a:xfrm>
          <a:prstGeom prst="rect">
            <a:avLst/>
          </a:prstGeom>
          <a:noFill/>
        </p:spPr>
        <p:txBody>
          <a:bodyPr wrap="square" rtlCol="0">
            <a:spAutoFit/>
          </a:bodyPr>
          <a:lstStyle/>
          <a:p>
            <a:r>
              <a:rPr lang="en-US" dirty="0" smtClean="0"/>
              <a:t>Disease</a:t>
            </a:r>
            <a:endParaRPr lang="en-IN" dirty="0"/>
          </a:p>
        </p:txBody>
      </p:sp>
    </p:spTree>
    <p:extLst>
      <p:ext uri="{BB962C8B-B14F-4D97-AF65-F5344CB8AC3E}">
        <p14:creationId xmlns:p14="http://schemas.microsoft.com/office/powerpoint/2010/main" val="28877441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14068" y="327803"/>
            <a:ext cx="7177178" cy="954107"/>
          </a:xfrm>
          <a:prstGeom prst="rect">
            <a:avLst/>
          </a:prstGeom>
          <a:noFill/>
        </p:spPr>
        <p:txBody>
          <a:bodyPr wrap="square" rtlCol="0">
            <a:spAutoFit/>
          </a:bodyPr>
          <a:lstStyle/>
          <a:p>
            <a:r>
              <a:rPr lang="en-US" sz="2800" dirty="0" smtClean="0"/>
              <a:t>3. User’s Initial Recommendation based on his/her Profile</a:t>
            </a:r>
            <a:endParaRPr lang="en-IN" sz="2800" dirty="0"/>
          </a:p>
        </p:txBody>
      </p:sp>
      <p:pic>
        <p:nvPicPr>
          <p:cNvPr id="3" name="Picture 2" descr="C:\Users\user\Downloads\ui2.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34311" y="1846055"/>
            <a:ext cx="7021902" cy="4485734"/>
          </a:xfrm>
          <a:prstGeom prst="rect">
            <a:avLst/>
          </a:prstGeom>
          <a:noFill/>
          <a:ln>
            <a:noFill/>
          </a:ln>
        </p:spPr>
      </p:pic>
      <p:sp>
        <p:nvSpPr>
          <p:cNvPr id="6" name="TextBox 5"/>
          <p:cNvSpPr txBox="1"/>
          <p:nvPr/>
        </p:nvSpPr>
        <p:spPr>
          <a:xfrm>
            <a:off x="414068" y="2018581"/>
            <a:ext cx="3847381" cy="2308324"/>
          </a:xfrm>
          <a:prstGeom prst="rect">
            <a:avLst/>
          </a:prstGeom>
          <a:noFill/>
        </p:spPr>
        <p:txBody>
          <a:bodyPr wrap="square" rtlCol="0">
            <a:spAutoFit/>
          </a:bodyPr>
          <a:lstStyle/>
          <a:p>
            <a:r>
              <a:rPr lang="en-US" dirty="0" smtClean="0"/>
              <a:t>Taking basic preference from user like.. For his/her profile</a:t>
            </a:r>
          </a:p>
          <a:p>
            <a:endParaRPr lang="en-US" dirty="0"/>
          </a:p>
          <a:p>
            <a:pPr marL="285750" indent="-285750">
              <a:buFontTx/>
              <a:buChar char="-"/>
            </a:pPr>
            <a:r>
              <a:rPr lang="en-US" dirty="0" smtClean="0"/>
              <a:t>Nutrient you prefer</a:t>
            </a:r>
          </a:p>
          <a:p>
            <a:pPr marL="285750" indent="-285750">
              <a:buFontTx/>
              <a:buChar char="-"/>
            </a:pPr>
            <a:r>
              <a:rPr lang="en-US" dirty="0" smtClean="0"/>
              <a:t>Diet you prefer</a:t>
            </a:r>
          </a:p>
          <a:p>
            <a:pPr marL="285750" indent="-285750">
              <a:buFontTx/>
              <a:buChar char="-"/>
            </a:pPr>
            <a:r>
              <a:rPr lang="en-US" dirty="0" smtClean="0"/>
              <a:t>Any disease if any</a:t>
            </a:r>
          </a:p>
          <a:p>
            <a:pPr marL="285750" indent="-285750">
              <a:buFontTx/>
              <a:buChar char="-"/>
            </a:pPr>
            <a:r>
              <a:rPr lang="en-US" dirty="0" smtClean="0"/>
              <a:t>Food you prefer </a:t>
            </a:r>
          </a:p>
          <a:p>
            <a:pPr marL="285750" indent="-285750">
              <a:buFontTx/>
              <a:buChar char="-"/>
            </a:pPr>
            <a:endParaRPr lang="en-IN" dirty="0"/>
          </a:p>
        </p:txBody>
      </p:sp>
    </p:spTree>
    <p:extLst>
      <p:ext uri="{BB962C8B-B14F-4D97-AF65-F5344CB8AC3E}">
        <p14:creationId xmlns:p14="http://schemas.microsoft.com/office/powerpoint/2010/main" val="93683707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user\Downloads\ui1.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22099" y="1788183"/>
            <a:ext cx="8169215" cy="4396955"/>
          </a:xfrm>
          <a:prstGeom prst="rect">
            <a:avLst/>
          </a:prstGeom>
          <a:noFill/>
          <a:ln>
            <a:noFill/>
          </a:ln>
        </p:spPr>
      </p:pic>
      <p:sp>
        <p:nvSpPr>
          <p:cNvPr id="3" name="TextBox 2"/>
          <p:cNvSpPr txBox="1"/>
          <p:nvPr/>
        </p:nvSpPr>
        <p:spPr>
          <a:xfrm>
            <a:off x="1009290" y="448573"/>
            <a:ext cx="10256807" cy="954107"/>
          </a:xfrm>
          <a:prstGeom prst="rect">
            <a:avLst/>
          </a:prstGeom>
          <a:noFill/>
        </p:spPr>
        <p:txBody>
          <a:bodyPr wrap="square" rtlCol="0">
            <a:spAutoFit/>
          </a:bodyPr>
          <a:lstStyle/>
          <a:p>
            <a:r>
              <a:rPr lang="en-US" sz="2800" b="1" dirty="0" smtClean="0"/>
              <a:t>Initial Recommendation for user by his/her profile (Content-based filtering)</a:t>
            </a:r>
            <a:endParaRPr lang="en-IN" sz="2800" b="1" dirty="0"/>
          </a:p>
        </p:txBody>
      </p:sp>
    </p:spTree>
    <p:extLst>
      <p:ext uri="{BB962C8B-B14F-4D97-AF65-F5344CB8AC3E}">
        <p14:creationId xmlns:p14="http://schemas.microsoft.com/office/powerpoint/2010/main" val="35507186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8906" y="543464"/>
            <a:ext cx="3890513" cy="769441"/>
          </a:xfrm>
          <a:prstGeom prst="rect">
            <a:avLst/>
          </a:prstGeom>
          <a:noFill/>
        </p:spPr>
        <p:txBody>
          <a:bodyPr wrap="square" rtlCol="0">
            <a:spAutoFit/>
          </a:bodyPr>
          <a:lstStyle/>
          <a:p>
            <a:pPr marL="571500" indent="-571500">
              <a:buFont typeface="Arial" panose="020B0604020202020204" pitchFamily="34" charset="0"/>
              <a:buChar char="•"/>
            </a:pPr>
            <a:r>
              <a:rPr lang="en-US" sz="4400" b="1" dirty="0" smtClean="0"/>
              <a:t>Abstract</a:t>
            </a:r>
            <a:endParaRPr lang="en-IN" sz="4400" b="1" dirty="0"/>
          </a:p>
        </p:txBody>
      </p:sp>
      <p:sp>
        <p:nvSpPr>
          <p:cNvPr id="3" name="TextBox 2"/>
          <p:cNvSpPr txBox="1"/>
          <p:nvPr/>
        </p:nvSpPr>
        <p:spPr>
          <a:xfrm>
            <a:off x="948906" y="2208362"/>
            <a:ext cx="10550105" cy="2677656"/>
          </a:xfrm>
          <a:prstGeom prst="rect">
            <a:avLst/>
          </a:prstGeom>
          <a:noFill/>
        </p:spPr>
        <p:txBody>
          <a:bodyPr wrap="square" rtlCol="0">
            <a:spAutoFit/>
          </a:bodyPr>
          <a:lstStyle/>
          <a:p>
            <a:r>
              <a:rPr lang="en-US" sz="2400" b="1" dirty="0"/>
              <a:t>On the Internet, where the number of choices is overwhelming, there is need to filter, prioritize and efficiently deliver relevant information in order to alleviate the problem of information overload, which has created a potential problem to many Internet users. </a:t>
            </a:r>
            <a:r>
              <a:rPr lang="en-US" sz="2400" b="1" dirty="0">
                <a:hlinkClick r:id="rId2" tooltip="Learn more about Recommender Systems from ScienceDirect's AI-generated Topic Pages"/>
              </a:rPr>
              <a:t>Recommender systems</a:t>
            </a:r>
            <a:r>
              <a:rPr lang="en-US" sz="2400" b="1" dirty="0"/>
              <a:t> solve this problem </a:t>
            </a:r>
            <a:r>
              <a:rPr lang="en-US" sz="2400" b="1" dirty="0" smtClean="0"/>
              <a:t>by </a:t>
            </a:r>
            <a:r>
              <a:rPr lang="en-US" sz="2400" b="1" dirty="0"/>
              <a:t>searching through large volume of dynamically generated information to provide users with personalized content and services.</a:t>
            </a:r>
            <a:endParaRPr lang="en-IN" sz="2400" b="1" dirty="0"/>
          </a:p>
        </p:txBody>
      </p:sp>
    </p:spTree>
    <p:extLst>
      <p:ext uri="{BB962C8B-B14F-4D97-AF65-F5344CB8AC3E}">
        <p14:creationId xmlns:p14="http://schemas.microsoft.com/office/powerpoint/2010/main" val="39486892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17585" y="526211"/>
            <a:ext cx="6254151" cy="954107"/>
          </a:xfrm>
          <a:prstGeom prst="rect">
            <a:avLst/>
          </a:prstGeom>
          <a:noFill/>
        </p:spPr>
        <p:txBody>
          <a:bodyPr wrap="square" rtlCol="0">
            <a:spAutoFit/>
          </a:bodyPr>
          <a:lstStyle/>
          <a:p>
            <a:r>
              <a:rPr lang="en-US" sz="2800" b="1" dirty="0" smtClean="0"/>
              <a:t>Implementing Collaborative filtering </a:t>
            </a:r>
            <a:endParaRPr lang="en-IN" sz="2800" b="1" dirty="0"/>
          </a:p>
        </p:txBody>
      </p:sp>
      <p:sp>
        <p:nvSpPr>
          <p:cNvPr id="5" name="TextBox 4"/>
          <p:cNvSpPr txBox="1"/>
          <p:nvPr/>
        </p:nvSpPr>
        <p:spPr>
          <a:xfrm>
            <a:off x="517585" y="1706021"/>
            <a:ext cx="4822166" cy="4770537"/>
          </a:xfrm>
          <a:prstGeom prst="rect">
            <a:avLst/>
          </a:prstGeom>
          <a:noFill/>
        </p:spPr>
        <p:txBody>
          <a:bodyPr wrap="square" rtlCol="0">
            <a:spAutoFit/>
          </a:bodyPr>
          <a:lstStyle/>
          <a:p>
            <a:pPr marL="342900" indent="-342900">
              <a:buAutoNum type="arabicPeriod"/>
            </a:pPr>
            <a:r>
              <a:rPr lang="en-US" sz="2400" b="1" dirty="0" smtClean="0"/>
              <a:t>User – User</a:t>
            </a:r>
          </a:p>
          <a:p>
            <a:endParaRPr lang="en-US" sz="2000" dirty="0" smtClean="0"/>
          </a:p>
          <a:p>
            <a:r>
              <a:rPr lang="en-US" sz="2000" dirty="0" smtClean="0"/>
              <a:t>In </a:t>
            </a:r>
            <a:r>
              <a:rPr lang="en-US" sz="2000" dirty="0"/>
              <a:t>order to make a new recommendation to a user, user-user method roughly tries to identify users with the most similar “interactions profile” (nearest </a:t>
            </a:r>
            <a:r>
              <a:rPr lang="en-US" sz="2000" dirty="0" err="1"/>
              <a:t>neighbours</a:t>
            </a:r>
            <a:r>
              <a:rPr lang="en-US" sz="2000" dirty="0"/>
              <a:t>) in order to suggest items that are the most popular among these </a:t>
            </a:r>
            <a:r>
              <a:rPr lang="en-US" sz="2000" dirty="0" err="1"/>
              <a:t>neighbours</a:t>
            </a:r>
            <a:r>
              <a:rPr lang="en-US" sz="2000" dirty="0"/>
              <a:t> (and that are “new” to our user). This method is said to be “user-</a:t>
            </a:r>
            <a:r>
              <a:rPr lang="en-US" sz="2000" dirty="0" err="1"/>
              <a:t>centred</a:t>
            </a:r>
            <a:r>
              <a:rPr lang="en-US" sz="2000" dirty="0"/>
              <a:t>” as it represent users based on their interactions with items and evaluate distances between users.</a:t>
            </a:r>
            <a:endParaRPr lang="en-US" sz="2000" dirty="0" smtClean="0"/>
          </a:p>
          <a:p>
            <a:endParaRPr lang="en-US" sz="2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6849" y="2215572"/>
            <a:ext cx="6313098" cy="2761870"/>
          </a:xfrm>
          <a:prstGeom prst="rect">
            <a:avLst/>
          </a:prstGeom>
        </p:spPr>
      </p:pic>
    </p:spTree>
    <p:extLst>
      <p:ext uri="{BB962C8B-B14F-4D97-AF65-F5344CB8AC3E}">
        <p14:creationId xmlns:p14="http://schemas.microsoft.com/office/powerpoint/2010/main" val="11162305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3517" y="718483"/>
            <a:ext cx="4563374" cy="5509200"/>
          </a:xfrm>
          <a:prstGeom prst="rect">
            <a:avLst/>
          </a:prstGeom>
          <a:noFill/>
        </p:spPr>
        <p:txBody>
          <a:bodyPr wrap="square" rtlCol="0">
            <a:spAutoFit/>
          </a:bodyPr>
          <a:lstStyle/>
          <a:p>
            <a:r>
              <a:rPr lang="en-US" sz="2800" b="1" dirty="0" smtClean="0"/>
              <a:t>2.Item- Item</a:t>
            </a:r>
          </a:p>
          <a:p>
            <a:endParaRPr lang="en-US" dirty="0"/>
          </a:p>
          <a:p>
            <a:r>
              <a:rPr lang="en-US" dirty="0" smtClean="0"/>
              <a:t>Recommending on the basis of users most liked , Rated Viewed or searched </a:t>
            </a:r>
          </a:p>
          <a:p>
            <a:endParaRPr lang="en-US" dirty="0"/>
          </a:p>
          <a:p>
            <a:endParaRPr lang="en-US" dirty="0" smtClean="0"/>
          </a:p>
          <a:p>
            <a:endParaRPr lang="en-US" dirty="0"/>
          </a:p>
          <a:p>
            <a:r>
              <a:rPr lang="en-US" dirty="0"/>
              <a:t>First, we consider the item this user liked the most and represent it (as all the other items) by its vector of interaction with every users (“its column” in the interaction matrix). Then, we can compute similarities between the “best item” and all the other items. Once the similarities have been computed, we can then keep the k-nearest-</a:t>
            </a:r>
            <a:r>
              <a:rPr lang="en-US" dirty="0" err="1"/>
              <a:t>neighbours</a:t>
            </a:r>
            <a:r>
              <a:rPr lang="en-US" dirty="0"/>
              <a:t> to the selected “best item” that are new to our user of interest and recommend these items</a:t>
            </a:r>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891" y="1286683"/>
            <a:ext cx="7400925" cy="4543425"/>
          </a:xfrm>
          <a:prstGeom prst="rect">
            <a:avLst/>
          </a:prstGeom>
        </p:spPr>
      </p:pic>
    </p:spTree>
    <p:extLst>
      <p:ext uri="{BB962C8B-B14F-4D97-AF65-F5344CB8AC3E}">
        <p14:creationId xmlns:p14="http://schemas.microsoft.com/office/powerpoint/2010/main" val="29187987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7419" y="258793"/>
            <a:ext cx="11214340" cy="954107"/>
          </a:xfrm>
          <a:prstGeom prst="rect">
            <a:avLst/>
          </a:prstGeom>
          <a:noFill/>
        </p:spPr>
        <p:txBody>
          <a:bodyPr wrap="square" rtlCol="0">
            <a:spAutoFit/>
          </a:bodyPr>
          <a:lstStyle/>
          <a:p>
            <a:r>
              <a:rPr lang="en-US" sz="2800" b="1" dirty="0" smtClean="0"/>
              <a:t>Combining Both Item-Item and user-user collaborative method for final Recommendation</a:t>
            </a:r>
            <a:endParaRPr lang="en-IN" sz="28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423" y="1316417"/>
            <a:ext cx="10104408" cy="5248285"/>
          </a:xfrm>
          <a:prstGeom prst="rect">
            <a:avLst/>
          </a:prstGeom>
        </p:spPr>
      </p:pic>
    </p:spTree>
    <p:extLst>
      <p:ext uri="{BB962C8B-B14F-4D97-AF65-F5344CB8AC3E}">
        <p14:creationId xmlns:p14="http://schemas.microsoft.com/office/powerpoint/2010/main" val="194833626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user\Downloads\ui1.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9140" y="103517"/>
            <a:ext cx="12102860" cy="6754483"/>
          </a:xfrm>
          <a:prstGeom prst="rect">
            <a:avLst/>
          </a:prstGeom>
          <a:noFill/>
          <a:ln>
            <a:noFill/>
          </a:ln>
        </p:spPr>
      </p:pic>
    </p:spTree>
    <p:extLst>
      <p:ext uri="{BB962C8B-B14F-4D97-AF65-F5344CB8AC3E}">
        <p14:creationId xmlns:p14="http://schemas.microsoft.com/office/powerpoint/2010/main" val="308369973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a:off x="828135" y="431321"/>
            <a:ext cx="5900468" cy="400110"/>
          </a:xfrm>
          <a:prstGeom prst="rect">
            <a:avLst/>
          </a:prstGeom>
          <a:noFill/>
        </p:spPr>
        <p:txBody>
          <a:bodyPr wrap="square" rtlCol="0">
            <a:spAutoFit/>
          </a:bodyPr>
          <a:lstStyle/>
          <a:p>
            <a:r>
              <a:rPr lang="en-US" sz="2000" b="1" dirty="0" smtClean="0">
                <a:solidFill>
                  <a:schemeClr val="bg1"/>
                </a:solidFill>
              </a:rPr>
              <a:t>Gantt Chart</a:t>
            </a:r>
            <a:endParaRPr lang="en-IN" sz="2000" b="1" dirty="0">
              <a:solidFill>
                <a:schemeClr val="bg1"/>
              </a:solidFill>
            </a:endParaRPr>
          </a:p>
        </p:txBody>
      </p:sp>
      <p:pic>
        <p:nvPicPr>
          <p:cNvPr id="3" name="Picture 2" descr="C:\Users\user\Downloads\Planning Roadmap.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0166" y="861038"/>
            <a:ext cx="11723298" cy="5775960"/>
          </a:xfrm>
          <a:prstGeom prst="rect">
            <a:avLst/>
          </a:prstGeom>
          <a:noFill/>
          <a:ln>
            <a:noFill/>
          </a:ln>
        </p:spPr>
      </p:pic>
    </p:spTree>
    <p:extLst>
      <p:ext uri="{BB962C8B-B14F-4D97-AF65-F5344CB8AC3E}">
        <p14:creationId xmlns:p14="http://schemas.microsoft.com/office/powerpoint/2010/main" val="334841043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85005" y="1173192"/>
            <a:ext cx="5831456" cy="707886"/>
          </a:xfrm>
          <a:prstGeom prst="rect">
            <a:avLst/>
          </a:prstGeom>
          <a:noFill/>
        </p:spPr>
        <p:txBody>
          <a:bodyPr wrap="square" rtlCol="0">
            <a:spAutoFit/>
          </a:bodyPr>
          <a:lstStyle/>
          <a:p>
            <a:r>
              <a:rPr lang="en-US" sz="4000" b="1" dirty="0" smtClean="0"/>
              <a:t>Conclusion</a:t>
            </a:r>
            <a:endParaRPr lang="en-IN" sz="4000" b="1" dirty="0"/>
          </a:p>
        </p:txBody>
      </p:sp>
      <p:sp>
        <p:nvSpPr>
          <p:cNvPr id="3" name="TextBox 2"/>
          <p:cNvSpPr txBox="1"/>
          <p:nvPr/>
        </p:nvSpPr>
        <p:spPr>
          <a:xfrm>
            <a:off x="2234241" y="2337758"/>
            <a:ext cx="8635042" cy="830997"/>
          </a:xfrm>
          <a:prstGeom prst="rect">
            <a:avLst/>
          </a:prstGeom>
          <a:noFill/>
        </p:spPr>
        <p:txBody>
          <a:bodyPr wrap="square" rtlCol="0">
            <a:spAutoFit/>
          </a:bodyPr>
          <a:lstStyle/>
          <a:p>
            <a:r>
              <a:rPr lang="en-US" sz="2400" dirty="0"/>
              <a:t>The project Meal Recommendation System </a:t>
            </a:r>
            <a:r>
              <a:rPr lang="en-US" sz="2400" dirty="0" smtClean="0"/>
              <a:t>successfully recommends meal on the basis of user’s preference </a:t>
            </a:r>
            <a:endParaRPr lang="en-IN" sz="2400" dirty="0"/>
          </a:p>
        </p:txBody>
      </p:sp>
      <p:sp>
        <p:nvSpPr>
          <p:cNvPr id="4" name="TextBox 3"/>
          <p:cNvSpPr txBox="1"/>
          <p:nvPr/>
        </p:nvSpPr>
        <p:spPr>
          <a:xfrm>
            <a:off x="5581290" y="5546784"/>
            <a:ext cx="4287329" cy="369332"/>
          </a:xfrm>
          <a:prstGeom prst="rect">
            <a:avLst/>
          </a:prstGeom>
          <a:noFill/>
        </p:spPr>
        <p:txBody>
          <a:bodyPr wrap="square" rtlCol="0">
            <a:spAutoFit/>
          </a:bodyPr>
          <a:lstStyle/>
          <a:p>
            <a:r>
              <a:rPr lang="en-US" dirty="0" smtClean="0"/>
              <a:t>Thank you</a:t>
            </a:r>
            <a:endParaRPr lang="en-IN" dirty="0"/>
          </a:p>
        </p:txBody>
      </p:sp>
    </p:spTree>
    <p:extLst>
      <p:ext uri="{BB962C8B-B14F-4D97-AF65-F5344CB8AC3E}">
        <p14:creationId xmlns:p14="http://schemas.microsoft.com/office/powerpoint/2010/main" val="23539419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Arial" panose="020B0604020202020204" pitchFamily="34" charset="0"/>
              <a:buChar char="•"/>
            </a:pPr>
            <a:r>
              <a:rPr lang="en-US" b="1" dirty="0" smtClean="0"/>
              <a:t>Introduction</a:t>
            </a:r>
            <a:endParaRPr lang="en-IN" b="1" dirty="0"/>
          </a:p>
        </p:txBody>
      </p:sp>
      <p:sp>
        <p:nvSpPr>
          <p:cNvPr id="3" name="Content Placeholder 2"/>
          <p:cNvSpPr>
            <a:spLocks noGrp="1"/>
          </p:cNvSpPr>
          <p:nvPr>
            <p:ph idx="1"/>
          </p:nvPr>
        </p:nvSpPr>
        <p:spPr/>
        <p:txBody>
          <a:bodyPr/>
          <a:lstStyle/>
          <a:p>
            <a:pPr marL="0" indent="0">
              <a:buNone/>
            </a:pPr>
            <a:r>
              <a:rPr lang="en-US" b="1" dirty="0"/>
              <a:t>This project is an approach for recommending healthy and nutritional diet by Data mining  </a:t>
            </a:r>
            <a:r>
              <a:rPr lang="en-US" b="1" dirty="0" smtClean="0"/>
              <a:t>algorithms, </a:t>
            </a:r>
            <a:r>
              <a:rPr lang="en-US" b="1" dirty="0"/>
              <a:t>it envisaged personalized meal on the basis of Nutrient user prefer, disease/medical condition he has or has been through and particular diet he/she wants to maintain, recommender system focuses on every individual based on their eating habits and body statistics, system uses an adapted collaborative filtering approach to recommend food based on healthiness and taste ratings of other users.</a:t>
            </a:r>
            <a:endParaRPr lang="en-IN" b="1" dirty="0"/>
          </a:p>
          <a:p>
            <a:endParaRPr lang="en-IN" b="1" dirty="0"/>
          </a:p>
        </p:txBody>
      </p:sp>
    </p:spTree>
    <p:extLst>
      <p:ext uri="{BB962C8B-B14F-4D97-AF65-F5344CB8AC3E}">
        <p14:creationId xmlns:p14="http://schemas.microsoft.com/office/powerpoint/2010/main" val="19922139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marL="571500" indent="-571500">
              <a:buFont typeface="Arial" panose="020B0604020202020204" pitchFamily="34" charset="0"/>
              <a:buChar char="•"/>
            </a:pPr>
            <a:r>
              <a:rPr lang="en-US" b="1" dirty="0" smtClean="0"/>
              <a:t>Objective</a:t>
            </a:r>
            <a:endParaRPr lang="en-IN" b="1" dirty="0"/>
          </a:p>
        </p:txBody>
      </p:sp>
      <p:sp>
        <p:nvSpPr>
          <p:cNvPr id="6" name="Content Placeholder 5"/>
          <p:cNvSpPr>
            <a:spLocks noGrp="1"/>
          </p:cNvSpPr>
          <p:nvPr>
            <p:ph idx="1"/>
          </p:nvPr>
        </p:nvSpPr>
        <p:spPr/>
        <p:txBody>
          <a:bodyPr>
            <a:normAutofit/>
          </a:bodyPr>
          <a:lstStyle/>
          <a:p>
            <a:pPr marL="0" indent="0">
              <a:buNone/>
            </a:pPr>
            <a:r>
              <a:rPr lang="en-US" sz="2400" b="1" dirty="0"/>
              <a:t>The goal of application is to provide a platform where users find their </a:t>
            </a:r>
            <a:r>
              <a:rPr lang="en-US" sz="2400" b="1" dirty="0" smtClean="0"/>
              <a:t>Nutritious food </a:t>
            </a:r>
            <a:r>
              <a:rPr lang="en-US" sz="2400" b="1" dirty="0"/>
              <a:t>according to their  </a:t>
            </a:r>
            <a:r>
              <a:rPr lang="en-US" sz="2400" b="1" dirty="0" smtClean="0"/>
              <a:t>personal health preferences </a:t>
            </a:r>
            <a:r>
              <a:rPr lang="en-US" sz="2400" b="1" dirty="0"/>
              <a:t>and build a behavior of living healthy life.</a:t>
            </a:r>
            <a:endParaRPr lang="en-IN" sz="2400" b="1" dirty="0"/>
          </a:p>
          <a:p>
            <a:endParaRPr lang="en-IN" sz="2400" b="1" dirty="0"/>
          </a:p>
        </p:txBody>
      </p:sp>
    </p:spTree>
    <p:extLst>
      <p:ext uri="{BB962C8B-B14F-4D97-AF65-F5344CB8AC3E}">
        <p14:creationId xmlns:p14="http://schemas.microsoft.com/office/powerpoint/2010/main" val="27942900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143" y="1515893"/>
            <a:ext cx="11982091" cy="4809626"/>
          </a:xfrm>
          <a:prstGeom prst="rect">
            <a:avLst/>
          </a:prstGeom>
        </p:spPr>
      </p:pic>
      <p:sp>
        <p:nvSpPr>
          <p:cNvPr id="2" name="TextBox 1"/>
          <p:cNvSpPr txBox="1"/>
          <p:nvPr/>
        </p:nvSpPr>
        <p:spPr>
          <a:xfrm>
            <a:off x="966158" y="560717"/>
            <a:ext cx="8117457" cy="584775"/>
          </a:xfrm>
          <a:prstGeom prst="rect">
            <a:avLst/>
          </a:prstGeom>
          <a:noFill/>
        </p:spPr>
        <p:txBody>
          <a:bodyPr wrap="square" rtlCol="0">
            <a:spAutoFit/>
          </a:bodyPr>
          <a:lstStyle/>
          <a:p>
            <a:pPr marL="457200" indent="-457200">
              <a:buFont typeface="Arial" panose="020B0604020202020204" pitchFamily="34" charset="0"/>
              <a:buChar char="•"/>
            </a:pPr>
            <a:r>
              <a:rPr lang="en-US" sz="3200" b="1" dirty="0" smtClean="0"/>
              <a:t>Existing Systems</a:t>
            </a:r>
            <a:endParaRPr lang="en-IN" sz="3200" b="1" dirty="0"/>
          </a:p>
        </p:txBody>
      </p:sp>
    </p:spTree>
    <p:extLst>
      <p:ext uri="{BB962C8B-B14F-4D97-AF65-F5344CB8AC3E}">
        <p14:creationId xmlns:p14="http://schemas.microsoft.com/office/powerpoint/2010/main" val="149863850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Arial" panose="020B0604020202020204" pitchFamily="34" charset="0"/>
              <a:buChar char="•"/>
            </a:pPr>
            <a:r>
              <a:rPr lang="en-US" dirty="0" smtClean="0"/>
              <a:t>Requirement Analysis</a:t>
            </a:r>
            <a:endParaRPr lang="en-IN" dirty="0"/>
          </a:p>
        </p:txBody>
      </p:sp>
      <p:sp>
        <p:nvSpPr>
          <p:cNvPr id="3" name="Content Placeholder 2"/>
          <p:cNvSpPr>
            <a:spLocks noGrp="1"/>
          </p:cNvSpPr>
          <p:nvPr>
            <p:ph idx="1"/>
          </p:nvPr>
        </p:nvSpPr>
        <p:spPr>
          <a:xfrm>
            <a:off x="1103312" y="2458528"/>
            <a:ext cx="5608039" cy="3433315"/>
          </a:xfrm>
        </p:spPr>
        <p:txBody>
          <a:bodyPr>
            <a:normAutofit/>
          </a:bodyPr>
          <a:lstStyle/>
          <a:p>
            <a:pPr marL="0" indent="0">
              <a:buNone/>
            </a:pPr>
            <a:r>
              <a:rPr lang="en-US" dirty="0"/>
              <a:t>Content Based Filtering Algorithm: In a content-based recommender system, keywords or attributes are used to describe items. A user profile is built with these attributes. Items are ranked by how closely they match the user attribute profile, and the best matches are recommended. Content-based filtering recommends items based on a comparison between the content of the items and a user profile. </a:t>
            </a:r>
            <a:r>
              <a:rPr lang="en-US" dirty="0" smtClean="0"/>
              <a:t> </a:t>
            </a:r>
            <a:endParaRPr lang="en-IN" dirty="0"/>
          </a:p>
        </p:txBody>
      </p:sp>
      <p:sp>
        <p:nvSpPr>
          <p:cNvPr id="4" name="TextBox 3"/>
          <p:cNvSpPr txBox="1"/>
          <p:nvPr/>
        </p:nvSpPr>
        <p:spPr>
          <a:xfrm>
            <a:off x="806264" y="1646041"/>
            <a:ext cx="5874589" cy="461665"/>
          </a:xfrm>
          <a:prstGeom prst="rect">
            <a:avLst/>
          </a:prstGeom>
          <a:noFill/>
        </p:spPr>
        <p:txBody>
          <a:bodyPr wrap="square" rtlCol="0">
            <a:spAutoFit/>
          </a:bodyPr>
          <a:lstStyle/>
          <a:p>
            <a:r>
              <a:rPr lang="en-US" sz="2400" b="1" dirty="0" smtClean="0"/>
              <a:t>1.Content based Filtering</a:t>
            </a:r>
            <a:endParaRPr lang="en-IN" sz="2400" b="1" dirty="0"/>
          </a:p>
        </p:txBody>
      </p:sp>
      <p:pic>
        <p:nvPicPr>
          <p:cNvPr id="5" name="Picture 4" descr="C:\Users\user\Desktop\1_BME1JjIlBEAI9BV5pOO5Mg.png"/>
          <p:cNvPicPr/>
          <p:nvPr/>
        </p:nvPicPr>
        <p:blipFill>
          <a:blip r:embed="rId2">
            <a:extLst>
              <a:ext uri="{28A0092B-C50C-407E-A947-70E740481C1C}">
                <a14:useLocalDpi xmlns:a14="http://schemas.microsoft.com/office/drawing/2010/main" val="0"/>
              </a:ext>
            </a:extLst>
          </a:blip>
          <a:srcRect/>
          <a:stretch>
            <a:fillRect/>
          </a:stretch>
        </p:blipFill>
        <p:spPr bwMode="auto">
          <a:xfrm>
            <a:off x="7663204" y="2020883"/>
            <a:ext cx="3680460" cy="3870960"/>
          </a:xfrm>
          <a:prstGeom prst="rect">
            <a:avLst/>
          </a:prstGeom>
          <a:noFill/>
          <a:ln>
            <a:noFill/>
          </a:ln>
        </p:spPr>
      </p:pic>
      <p:sp>
        <p:nvSpPr>
          <p:cNvPr id="6" name="TextBox 5"/>
          <p:cNvSpPr txBox="1"/>
          <p:nvPr/>
        </p:nvSpPr>
        <p:spPr>
          <a:xfrm>
            <a:off x="8082951" y="1276709"/>
            <a:ext cx="2950234" cy="369332"/>
          </a:xfrm>
          <a:prstGeom prst="rect">
            <a:avLst/>
          </a:prstGeom>
          <a:noFill/>
        </p:spPr>
        <p:txBody>
          <a:bodyPr wrap="square" rtlCol="0">
            <a:spAutoFit/>
          </a:bodyPr>
          <a:lstStyle/>
          <a:p>
            <a:r>
              <a:rPr lang="en-US" dirty="0" smtClean="0"/>
              <a:t>For Example A Movie</a:t>
            </a:r>
            <a:endParaRPr lang="en-IN" dirty="0"/>
          </a:p>
        </p:txBody>
      </p:sp>
    </p:spTree>
    <p:extLst>
      <p:ext uri="{BB962C8B-B14F-4D97-AF65-F5344CB8AC3E}">
        <p14:creationId xmlns:p14="http://schemas.microsoft.com/office/powerpoint/2010/main" val="38015977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517584" y="1836169"/>
            <a:ext cx="5520905" cy="1200329"/>
          </a:xfrm>
          <a:prstGeom prst="rect">
            <a:avLst/>
          </a:prstGeom>
          <a:noFill/>
        </p:spPr>
        <p:txBody>
          <a:bodyPr wrap="square" rtlCol="0">
            <a:spAutoFit/>
          </a:bodyPr>
          <a:lstStyle/>
          <a:p>
            <a:r>
              <a:rPr lang="en-US" sz="3600" b="1" dirty="0"/>
              <a:t>2</a:t>
            </a:r>
            <a:r>
              <a:rPr lang="en-US" sz="3600" b="1" dirty="0" smtClean="0"/>
              <a:t>.Collaborative </a:t>
            </a:r>
            <a:r>
              <a:rPr lang="en-US" sz="3600" b="1" dirty="0"/>
              <a:t>Filtering</a:t>
            </a:r>
            <a:endParaRPr lang="en-IN" sz="3600" b="1" dirty="0"/>
          </a:p>
          <a:p>
            <a:endParaRPr lang="en-IN" sz="3600" dirty="0"/>
          </a:p>
        </p:txBody>
      </p:sp>
      <p:sp>
        <p:nvSpPr>
          <p:cNvPr id="11" name="TextBox 10"/>
          <p:cNvSpPr txBox="1"/>
          <p:nvPr/>
        </p:nvSpPr>
        <p:spPr>
          <a:xfrm>
            <a:off x="897147" y="3036498"/>
            <a:ext cx="5451895" cy="3139321"/>
          </a:xfrm>
          <a:prstGeom prst="rect">
            <a:avLst/>
          </a:prstGeom>
          <a:noFill/>
        </p:spPr>
        <p:txBody>
          <a:bodyPr wrap="square" rtlCol="0">
            <a:spAutoFit/>
          </a:bodyPr>
          <a:lstStyle/>
          <a:p>
            <a:r>
              <a:rPr lang="en-US" dirty="0"/>
              <a:t>This type of filter is based on users’ rates, and it will recommend us movies that we haven’t watched yet, but users similar to us have, and like. To determine whether two users are similar or not, this filter considers the movies both of them watched and how they rated them. By looking at the items in common, this type of algorithm will basically predict the rate of a movie for a user who hasn’t watched it yet, based on the similar users’ rates.</a:t>
            </a:r>
            <a:endParaRPr lang="en-IN" dirty="0"/>
          </a:p>
          <a:p>
            <a:endParaRPr lang="en-IN" dirty="0"/>
          </a:p>
        </p:txBody>
      </p:sp>
      <p:pic>
        <p:nvPicPr>
          <p:cNvPr id="12" name="Picture 11" descr="C:\Users\user\Desktop\1_x8gTiprhLs7zflmEn1UjAQ.png"/>
          <p:cNvPicPr/>
          <p:nvPr/>
        </p:nvPicPr>
        <p:blipFill>
          <a:blip r:embed="rId2">
            <a:extLst>
              <a:ext uri="{28A0092B-C50C-407E-A947-70E740481C1C}">
                <a14:useLocalDpi xmlns:a14="http://schemas.microsoft.com/office/drawing/2010/main" val="0"/>
              </a:ext>
            </a:extLst>
          </a:blip>
          <a:srcRect/>
          <a:stretch>
            <a:fillRect/>
          </a:stretch>
        </p:blipFill>
        <p:spPr bwMode="auto">
          <a:xfrm>
            <a:off x="6616459" y="2194345"/>
            <a:ext cx="5226098" cy="4214388"/>
          </a:xfrm>
          <a:prstGeom prst="rect">
            <a:avLst/>
          </a:prstGeom>
          <a:noFill/>
          <a:ln>
            <a:noFill/>
          </a:ln>
        </p:spPr>
      </p:pic>
      <p:sp>
        <p:nvSpPr>
          <p:cNvPr id="13" name="TextBox 12"/>
          <p:cNvSpPr txBox="1"/>
          <p:nvPr/>
        </p:nvSpPr>
        <p:spPr>
          <a:xfrm>
            <a:off x="7444596" y="1613140"/>
            <a:ext cx="3700732" cy="369332"/>
          </a:xfrm>
          <a:prstGeom prst="rect">
            <a:avLst/>
          </a:prstGeom>
          <a:noFill/>
        </p:spPr>
        <p:txBody>
          <a:bodyPr wrap="square" rtlCol="0">
            <a:spAutoFit/>
          </a:bodyPr>
          <a:lstStyle/>
          <a:p>
            <a:r>
              <a:rPr lang="en-US" dirty="0" smtClean="0"/>
              <a:t>For example a Movie</a:t>
            </a:r>
            <a:endParaRPr lang="en-IN" dirty="0"/>
          </a:p>
        </p:txBody>
      </p:sp>
      <p:sp>
        <p:nvSpPr>
          <p:cNvPr id="2" name="Rectangle 1"/>
          <p:cNvSpPr/>
          <p:nvPr/>
        </p:nvSpPr>
        <p:spPr>
          <a:xfrm>
            <a:off x="789708" y="466563"/>
            <a:ext cx="8233522" cy="738664"/>
          </a:xfrm>
          <a:prstGeom prst="rect">
            <a:avLst/>
          </a:prstGeom>
        </p:spPr>
        <p:txBody>
          <a:bodyPr wrap="square">
            <a:spAutoFit/>
          </a:bodyPr>
          <a:lstStyle/>
          <a:p>
            <a:pPr marL="571500" indent="-571500">
              <a:buFont typeface="Arial" panose="020B0604020202020204" pitchFamily="34" charset="0"/>
              <a:buChar char="•"/>
            </a:pPr>
            <a:r>
              <a:rPr lang="en-US" sz="4200" dirty="0"/>
              <a:t>Requirement Analysis</a:t>
            </a:r>
            <a:endParaRPr lang="en-IN" sz="4200" dirty="0"/>
          </a:p>
        </p:txBody>
      </p:sp>
    </p:spTree>
    <p:extLst>
      <p:ext uri="{BB962C8B-B14F-4D97-AF65-F5344CB8AC3E}">
        <p14:creationId xmlns:p14="http://schemas.microsoft.com/office/powerpoint/2010/main" val="17055631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21102" y="276046"/>
            <a:ext cx="8738559" cy="584775"/>
          </a:xfrm>
          <a:prstGeom prst="rect">
            <a:avLst/>
          </a:prstGeom>
          <a:noFill/>
        </p:spPr>
        <p:txBody>
          <a:bodyPr wrap="square" rtlCol="0">
            <a:spAutoFit/>
          </a:bodyPr>
          <a:lstStyle/>
          <a:p>
            <a:pPr marL="457200" indent="-457200">
              <a:buFont typeface="Arial" panose="020B0604020202020204" pitchFamily="34" charset="0"/>
              <a:buChar char="•"/>
            </a:pPr>
            <a:r>
              <a:rPr lang="en-US" sz="3200" b="1" dirty="0" smtClean="0"/>
              <a:t>Algorithm And Methodology</a:t>
            </a:r>
            <a:endParaRPr lang="en-IN" sz="3200" b="1" dirty="0"/>
          </a:p>
        </p:txBody>
      </p:sp>
      <p:sp>
        <p:nvSpPr>
          <p:cNvPr id="4" name="TextBox 3"/>
          <p:cNvSpPr txBox="1"/>
          <p:nvPr/>
        </p:nvSpPr>
        <p:spPr>
          <a:xfrm>
            <a:off x="1121434" y="1526875"/>
            <a:ext cx="3726611" cy="954107"/>
          </a:xfrm>
          <a:prstGeom prst="rect">
            <a:avLst/>
          </a:prstGeom>
          <a:noFill/>
        </p:spPr>
        <p:txBody>
          <a:bodyPr wrap="square" rtlCol="0">
            <a:spAutoFit/>
          </a:bodyPr>
          <a:lstStyle/>
          <a:p>
            <a:r>
              <a:rPr lang="en-IN" sz="2800" b="1" dirty="0"/>
              <a:t>K nearest </a:t>
            </a:r>
            <a:r>
              <a:rPr lang="en-IN" sz="2800" b="1" dirty="0" smtClean="0"/>
              <a:t>Neighbour</a:t>
            </a:r>
            <a:endParaRPr lang="en-IN" sz="2800" b="1" dirty="0"/>
          </a:p>
          <a:p>
            <a:endParaRPr lang="en-IN" sz="2800" dirty="0"/>
          </a:p>
        </p:txBody>
      </p:sp>
      <p:sp>
        <p:nvSpPr>
          <p:cNvPr id="5" name="TextBox 4"/>
          <p:cNvSpPr txBox="1"/>
          <p:nvPr/>
        </p:nvSpPr>
        <p:spPr>
          <a:xfrm>
            <a:off x="810883" y="2329132"/>
            <a:ext cx="6702725" cy="3416320"/>
          </a:xfrm>
          <a:prstGeom prst="rect">
            <a:avLst/>
          </a:prstGeom>
          <a:noFill/>
        </p:spPr>
        <p:txBody>
          <a:bodyPr wrap="square" rtlCol="0">
            <a:spAutoFit/>
          </a:bodyPr>
          <a:lstStyle/>
          <a:p>
            <a:r>
              <a:rPr lang="en-US" dirty="0" smtClean="0"/>
              <a:t> We’ve </a:t>
            </a:r>
            <a:r>
              <a:rPr lang="en-US" dirty="0"/>
              <a:t>used K-nearest neighbor , a very simple machine learning algorithm. K-nearest neighbor finds the k most similar items to a particular instance based on a given distance metric like </a:t>
            </a:r>
            <a:r>
              <a:rPr lang="en-US" dirty="0" smtClean="0"/>
              <a:t>Euclidean,</a:t>
            </a:r>
            <a:r>
              <a:rPr lang="en-US" dirty="0"/>
              <a:t> </a:t>
            </a:r>
            <a:r>
              <a:rPr lang="en-US" dirty="0" smtClean="0"/>
              <a:t>jacquard </a:t>
            </a:r>
            <a:r>
              <a:rPr lang="en-US" dirty="0"/>
              <a:t>similarity , minkowsky or custom distance measures.</a:t>
            </a:r>
          </a:p>
          <a:p>
            <a:r>
              <a:rPr lang="en-US" dirty="0"/>
              <a:t>KNN is used for both classification and regression problems. In classification problems to predict the label of a instance we first find k closest instances to the given one based on the distance metric and based on the majority voting scheme or weighted majority voting(neighbors which are closer are weighted higher) we predict the labels.</a:t>
            </a:r>
          </a:p>
          <a:p>
            <a:endParaRPr lang="en-IN"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13608" y="1526875"/>
            <a:ext cx="4549625" cy="4084114"/>
          </a:xfrm>
          <a:prstGeom prst="rect">
            <a:avLst/>
          </a:prstGeom>
        </p:spPr>
      </p:pic>
    </p:spTree>
    <p:extLst>
      <p:ext uri="{BB962C8B-B14F-4D97-AF65-F5344CB8AC3E}">
        <p14:creationId xmlns:p14="http://schemas.microsoft.com/office/powerpoint/2010/main" val="14864054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8189" y="1843040"/>
            <a:ext cx="5365630" cy="2585323"/>
          </a:xfrm>
          <a:prstGeom prst="rect">
            <a:avLst/>
          </a:prstGeom>
          <a:noFill/>
        </p:spPr>
        <p:txBody>
          <a:bodyPr wrap="square" rtlCol="0">
            <a:spAutoFit/>
          </a:bodyPr>
          <a:lstStyle/>
          <a:p>
            <a:r>
              <a:rPr lang="en-US" dirty="0"/>
              <a:t>KNN does not make any assumptions on the underlying data distribution but it relies on </a:t>
            </a:r>
            <a:r>
              <a:rPr lang="en-US" b="1" dirty="0"/>
              <a:t>item</a:t>
            </a:r>
            <a:r>
              <a:rPr lang="en-US" dirty="0"/>
              <a:t> </a:t>
            </a:r>
            <a:r>
              <a:rPr lang="en-US" b="1" dirty="0"/>
              <a:t>feature similarity</a:t>
            </a:r>
            <a:r>
              <a:rPr lang="en-US" dirty="0"/>
              <a:t>. When KNN makes inference about </a:t>
            </a:r>
            <a:r>
              <a:rPr lang="en-US" dirty="0" smtClean="0"/>
              <a:t>a item, </a:t>
            </a:r>
            <a:r>
              <a:rPr lang="en-US" dirty="0"/>
              <a:t>KNN will calculate the “distance” between the target </a:t>
            </a:r>
            <a:r>
              <a:rPr lang="en-US" dirty="0" smtClean="0"/>
              <a:t>item </a:t>
            </a:r>
            <a:r>
              <a:rPr lang="en-US" dirty="0"/>
              <a:t>and every other </a:t>
            </a:r>
            <a:r>
              <a:rPr lang="en-US" dirty="0" smtClean="0"/>
              <a:t>item </a:t>
            </a:r>
            <a:r>
              <a:rPr lang="en-US" dirty="0"/>
              <a:t>in its database, then it ranks its distances and returns the top K nearest neighbor movies as the most similar movie recommendations.</a:t>
            </a:r>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90225" y="1335476"/>
            <a:ext cx="6191250" cy="3600450"/>
          </a:xfrm>
          <a:prstGeom prst="rect">
            <a:avLst/>
          </a:prstGeom>
        </p:spPr>
      </p:pic>
    </p:spTree>
    <p:extLst>
      <p:ext uri="{BB962C8B-B14F-4D97-AF65-F5344CB8AC3E}">
        <p14:creationId xmlns:p14="http://schemas.microsoft.com/office/powerpoint/2010/main" val="136014420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265</TotalTime>
  <Words>872</Words>
  <Application>Microsoft Office PowerPoint</Application>
  <PresentationFormat>Widescreen</PresentationFormat>
  <Paragraphs>106</Paragraphs>
  <Slides>25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Century Gothic</vt:lpstr>
      <vt:lpstr>Wingdings 3</vt:lpstr>
      <vt:lpstr>Ion</vt:lpstr>
      <vt:lpstr>PowerPoint Presentation</vt:lpstr>
      <vt:lpstr>PowerPoint Presentation</vt:lpstr>
      <vt:lpstr>Introduction</vt:lpstr>
      <vt:lpstr>Objective</vt:lpstr>
      <vt:lpstr>PowerPoint Presentation</vt:lpstr>
      <vt:lpstr>Requirement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27</cp:revision>
  <dcterms:created xsi:type="dcterms:W3CDTF">2020-04-04T13:32:50Z</dcterms:created>
  <dcterms:modified xsi:type="dcterms:W3CDTF">2020-04-08T06:13:36Z</dcterms:modified>
</cp:coreProperties>
</file>

<file path=docProps/thumbnail.jpeg>
</file>